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71" r:id="rId16"/>
    <p:sldId id="276" r:id="rId17"/>
    <p:sldId id="274" r:id="rId18"/>
    <p:sldId id="272" r:id="rId19"/>
    <p:sldId id="275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1FA2C-028A-47D9-B2F3-1FE89130B0BE}" type="datetimeFigureOut">
              <a:rPr lang="en-GB" smtClean="0"/>
              <a:pPr/>
              <a:t>01/05/2017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85F25-3EEA-4AAE-A8C8-8909C1421B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3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://www.englishmarty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Standard 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Addition &amp; Subtraction</a:t>
            </a:r>
          </a:p>
        </p:txBody>
      </p:sp>
    </p:spTree>
    <p:extLst>
      <p:ext uri="{BB962C8B-B14F-4D97-AF65-F5344CB8AC3E}">
        <p14:creationId xmlns:p14="http://schemas.microsoft.com/office/powerpoint/2010/main" val="207763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46356" y="3297524"/>
            <a:ext cx="9271000" cy="1204851"/>
            <a:chOff x="7372404" y="4664622"/>
            <a:chExt cx="9271000" cy="1204851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7372404" y="480902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2.8x10</a:t>
              </a:r>
              <a:endParaRPr lang="en-GB" sz="1400" dirty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2924398" y="466462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3</a:t>
              </a:r>
              <a:endParaRPr lang="en-GB" sz="10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193353" y="3287509"/>
            <a:ext cx="9271000" cy="1189890"/>
            <a:chOff x="-5046156" y="4464800"/>
            <a:chExt cx="9271000" cy="118989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-5046156" y="4594240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3.7x10</a:t>
              </a:r>
              <a:endParaRPr lang="en-GB" sz="1400" dirty="0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05838" y="4464800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4</a:t>
              </a:r>
              <a:endParaRPr lang="en-GB" sz="1050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252535" y="2237738"/>
            <a:ext cx="3633701" cy="252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300" dirty="0"/>
              <a:t>-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168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495771" y="1508295"/>
            <a:ext cx="10949240" cy="1215647"/>
            <a:chOff x="-1273349" y="3202798"/>
            <a:chExt cx="10949240" cy="1215647"/>
          </a:xfrm>
        </p:grpSpPr>
        <p:grpSp>
          <p:nvGrpSpPr>
            <p:cNvPr id="3" name="Group 2"/>
            <p:cNvGrpSpPr/>
            <p:nvPr/>
          </p:nvGrpSpPr>
          <p:grpSpPr>
            <a:xfrm>
              <a:off x="-1273349" y="3239923"/>
              <a:ext cx="9457983" cy="1178522"/>
              <a:chOff x="1624099" y="4607021"/>
              <a:chExt cx="9457983" cy="1178522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624099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400" dirty="0"/>
              </a:p>
            </p:txBody>
          </p:sp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516816" y="4607021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3</a:t>
                </a:r>
                <a:endParaRPr lang="en-GB" sz="105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4891" y="3202798"/>
              <a:ext cx="9271000" cy="1207233"/>
              <a:chOff x="259757" y="4578310"/>
              <a:chExt cx="9271000" cy="1207233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59757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5400" dirty="0"/>
                  <a:t>3.7x10   -   2.8x10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400" dirty="0"/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050584" y="4578310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4</a:t>
                </a:r>
                <a:endParaRPr lang="en-GB" sz="1050" dirty="0"/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363719" y="3357994"/>
              <a:ext cx="1045178" cy="8854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-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14375" y="2451735"/>
            <a:ext cx="10820400" cy="596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GB" dirty="0"/>
              <a:t>Convert Standard Form to ordinary numbers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30607" y="3370538"/>
            <a:ext cx="3582165" cy="2622918"/>
            <a:chOff x="3777301" y="3370538"/>
            <a:chExt cx="3582165" cy="2622918"/>
          </a:xfrm>
        </p:grpSpPr>
        <p:grpSp>
          <p:nvGrpSpPr>
            <p:cNvPr id="24" name="Group 23"/>
            <p:cNvGrpSpPr/>
            <p:nvPr/>
          </p:nvGrpSpPr>
          <p:grpSpPr>
            <a:xfrm>
              <a:off x="3976081" y="3370538"/>
              <a:ext cx="3383385" cy="1741371"/>
              <a:chOff x="1953268" y="3370538"/>
              <a:chExt cx="3383385" cy="1741371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53268" y="4051459"/>
                <a:ext cx="3383385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2,800</a:t>
                </a:r>
                <a:endParaRPr lang="en-GB" sz="1400" dirty="0"/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255359" y="3370538"/>
                <a:ext cx="242927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37,000</a:t>
                </a:r>
                <a:endParaRPr lang="en-GB" sz="1400" dirty="0"/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265413" y="3684919"/>
                <a:ext cx="1045178" cy="885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-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953268" y="4916558"/>
                <a:ext cx="3357323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3777301" y="4933006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34,200</a:t>
              </a:r>
              <a:endParaRPr lang="en-GB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18663" y="3845171"/>
            <a:ext cx="3383385" cy="1255452"/>
            <a:chOff x="7018663" y="3845171"/>
            <a:chExt cx="3383385" cy="1255452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7018663" y="4040173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b="1" dirty="0"/>
                <a:t>3.42x10</a:t>
              </a:r>
              <a:endParaRPr lang="en-GB" sz="1400" b="1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9633931" y="3845171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b="1" dirty="0"/>
                <a:t>4</a:t>
              </a:r>
              <a:endParaRPr lang="en-GB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0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7339" y="1846610"/>
            <a:ext cx="3383385" cy="1225117"/>
            <a:chOff x="779898" y="3094272"/>
            <a:chExt cx="3383385" cy="122511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6.8x10</a:t>
              </a:r>
              <a:endParaRPr lang="en-GB" sz="14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410815" y="309427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5</a:t>
              </a:r>
              <a:endParaRPr lang="en-GB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7386" y="1799297"/>
            <a:ext cx="3383385" cy="1257781"/>
            <a:chOff x="779898" y="4261333"/>
            <a:chExt cx="3383385" cy="1257781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79898" y="4458664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4.7x10</a:t>
              </a:r>
              <a:endParaRPr lang="en-GB" sz="1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597184" y="4261333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390382" y="2091073"/>
            <a:ext cx="860377" cy="63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/>
              <a:t>+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7338" y="3221745"/>
            <a:ext cx="3383385" cy="1225117"/>
            <a:chOff x="779898" y="3094272"/>
            <a:chExt cx="3383385" cy="1225117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0.68x10</a:t>
              </a:r>
              <a:endParaRPr lang="en-GB" sz="1400" dirty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410815" y="309427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35636" y="3086065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1.</a:t>
            </a:r>
            <a:endParaRPr lang="en-GB" sz="105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84183" y="3134260"/>
            <a:ext cx="4272433" cy="1304253"/>
            <a:chOff x="779898" y="3015136"/>
            <a:chExt cx="3569670" cy="130425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(4.7+0.68)x10</a:t>
              </a:r>
              <a:endParaRPr lang="en-GB" sz="1400" dirty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784302" y="301513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301551" y="3033988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2.</a:t>
            </a:r>
            <a:endParaRPr lang="en-GB" sz="105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6407" y="4472988"/>
            <a:ext cx="3466685" cy="1278127"/>
            <a:chOff x="779898" y="3041262"/>
            <a:chExt cx="3466685" cy="127812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(5.38)x10</a:t>
              </a:r>
              <a:endParaRPr lang="en-GB" sz="1400" dirty="0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81317" y="304126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35636" y="4438513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3.</a:t>
            </a:r>
            <a:endParaRPr lang="en-GB" sz="105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93962" y="4477322"/>
            <a:ext cx="3383385" cy="1278127"/>
            <a:chOff x="779898" y="3041262"/>
            <a:chExt cx="3383385" cy="1278127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5.38x10</a:t>
              </a:r>
              <a:endParaRPr lang="en-GB" sz="1400" dirty="0"/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393931" y="304126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301550" y="4438513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4.</a:t>
            </a:r>
            <a:endParaRPr lang="en-GB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808615" y="3726049"/>
            <a:ext cx="3383385" cy="1278127"/>
            <a:chOff x="779898" y="3041262"/>
            <a:chExt cx="3383385" cy="1278127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5.38x10</a:t>
              </a:r>
              <a:endParaRPr lang="en-GB" sz="1400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3393931" y="304126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8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Your Turn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7339" y="1846610"/>
            <a:ext cx="3383385" cy="1225117"/>
            <a:chOff x="779898" y="3094272"/>
            <a:chExt cx="3383385" cy="122511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8.2x10</a:t>
              </a:r>
              <a:endParaRPr lang="en-GB" sz="14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345500" y="309427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3</a:t>
              </a:r>
              <a:endParaRPr lang="en-GB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7386" y="1799297"/>
            <a:ext cx="3383385" cy="1257781"/>
            <a:chOff x="779898" y="4261333"/>
            <a:chExt cx="3383385" cy="1257781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79898" y="4458664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5.3x10</a:t>
              </a:r>
              <a:endParaRPr lang="en-GB" sz="1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196166" y="4261333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2</a:t>
              </a:r>
              <a:endParaRPr lang="en-GB" sz="105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390382" y="2091073"/>
            <a:ext cx="860377" cy="63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/>
              <a:t>-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7338" y="3386412"/>
            <a:ext cx="3383385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8200</a:t>
            </a:r>
            <a:endParaRPr lang="en-GB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5636" y="3086065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1.</a:t>
            </a:r>
            <a:endParaRPr lang="en-GB" sz="105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84183" y="3378063"/>
            <a:ext cx="4049474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530</a:t>
            </a:r>
            <a:endParaRPr lang="en-GB" sz="1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01551" y="3033988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2.</a:t>
            </a:r>
            <a:endParaRPr lang="en-GB" sz="105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6407" y="4690665"/>
            <a:ext cx="3383385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8200</a:t>
            </a:r>
            <a:endParaRPr lang="en-GB" sz="1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5636" y="4438513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3.</a:t>
            </a:r>
            <a:endParaRPr lang="en-GB" sz="105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93962" y="4694999"/>
            <a:ext cx="3383385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7670</a:t>
            </a:r>
            <a:endParaRPr lang="en-GB" sz="14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01550" y="4438513"/>
            <a:ext cx="565266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4.</a:t>
            </a:r>
            <a:endParaRPr lang="en-GB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431251" y="3726049"/>
            <a:ext cx="3383385" cy="1278127"/>
            <a:chOff x="402534" y="3041262"/>
            <a:chExt cx="3383385" cy="1278127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02534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b="1" dirty="0"/>
                <a:t>7.67x10</a:t>
              </a:r>
              <a:endParaRPr lang="en-GB" sz="1400" b="1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2996371" y="304126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b="1" dirty="0"/>
                <a:t>3</a:t>
              </a:r>
              <a:endParaRPr lang="en-GB" sz="1050" b="1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379719" y="5273142"/>
            <a:ext cx="4049474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530</a:t>
            </a:r>
            <a:endParaRPr lang="en-GB" sz="1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732515" y="4969879"/>
            <a:ext cx="860377" cy="63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/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79713" y="6157530"/>
            <a:ext cx="25217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0970" y="1725020"/>
            <a:ext cx="9810206" cy="32127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 &amp; Subtract</a:t>
            </a:r>
            <a:b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- </a:t>
            </a:r>
            <a:r>
              <a:rPr kumimoji="0" lang="en-GB" sz="6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Calculator</a:t>
            </a:r>
            <a:b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6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426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42" y="134079"/>
            <a:ext cx="4696514" cy="6485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9806" y="1515291"/>
            <a:ext cx="44674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GB" sz="3200" b="1" dirty="0"/>
              <a:t> 4.88 x 10</a:t>
            </a:r>
            <a:r>
              <a:rPr lang="en-GB" sz="3200" b="1" baseline="30000" dirty="0"/>
              <a:t>4</a:t>
            </a:r>
          </a:p>
          <a:p>
            <a:pPr marL="514350" indent="-514350">
              <a:buAutoNum type="alphaLcParenR"/>
            </a:pP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4.12 x 10</a:t>
            </a:r>
            <a:r>
              <a:rPr lang="en-GB" sz="3200" b="1" baseline="30000" dirty="0"/>
              <a:t>4</a:t>
            </a:r>
          </a:p>
          <a:p>
            <a:pPr marL="514350" indent="-514350">
              <a:buAutoNum type="alphaLcParenR"/>
            </a:pP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7.02 x 10</a:t>
            </a:r>
            <a:r>
              <a:rPr lang="en-GB" sz="3200" b="1" baseline="30000" dirty="0"/>
              <a:t>-2</a:t>
            </a:r>
          </a:p>
          <a:p>
            <a:pPr marL="514350" indent="-514350">
              <a:buAutoNum type="alphaLcParenR"/>
            </a:pP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3.0636 x 10</a:t>
            </a:r>
            <a:r>
              <a:rPr lang="en-GB" sz="3200" b="1" baseline="30000" dirty="0"/>
              <a:t>-2</a:t>
            </a:r>
          </a:p>
          <a:p>
            <a:pPr marL="514350" indent="-514350">
              <a:buAutoNum type="alphaLcParenR"/>
            </a:pP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7.8983 x 10</a:t>
            </a:r>
            <a:r>
              <a:rPr lang="en-GB" sz="3200" b="1" baseline="30000" dirty="0"/>
              <a:t>2</a:t>
            </a:r>
          </a:p>
          <a:p>
            <a:pPr marL="514350" indent="-514350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58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0970" y="1725020"/>
            <a:ext cx="9810206" cy="32127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Multiply &amp;</a:t>
            </a:r>
            <a:r>
              <a:rPr kumimoji="0" lang="en-GB" sz="6000" b="0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divide</a:t>
            </a:r>
            <a:b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- </a:t>
            </a:r>
            <a:r>
              <a:rPr kumimoji="0" lang="en-GB" sz="6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Calculator</a:t>
            </a:r>
            <a:br>
              <a:rPr kumimoji="0" lang="en-GB" sz="6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6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426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24" y="163080"/>
            <a:ext cx="6791861" cy="592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4503" y="1423854"/>
            <a:ext cx="4467497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GB" sz="3200" b="1" dirty="0"/>
              <a:t> 6 x 10</a:t>
            </a:r>
            <a:r>
              <a:rPr lang="en-GB" sz="3200" b="1" baseline="30000" dirty="0"/>
              <a:t>7</a:t>
            </a:r>
          </a:p>
          <a:p>
            <a:pPr marL="514350" indent="-514350">
              <a:buAutoNum type="alphaLcParenR"/>
            </a:pPr>
            <a:r>
              <a:rPr lang="en-GB" sz="3200" b="1" dirty="0"/>
              <a:t> 1 x 10</a:t>
            </a:r>
            <a:r>
              <a:rPr lang="en-GB" sz="3200" b="1" baseline="30000" dirty="0"/>
              <a:t>7</a:t>
            </a: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3 x 10</a:t>
            </a:r>
            <a:r>
              <a:rPr lang="en-GB" sz="3200" b="1" baseline="30000" dirty="0"/>
              <a:t>4</a:t>
            </a:r>
            <a:endParaRPr lang="en-GB" sz="3200" b="1" dirty="0"/>
          </a:p>
          <a:p>
            <a:pPr marL="514350" indent="-514350">
              <a:buAutoNum type="alphaLcParenR"/>
            </a:pPr>
            <a:r>
              <a:rPr lang="en-GB" sz="3200" b="1" dirty="0"/>
              <a:t> 3 x 10</a:t>
            </a:r>
            <a:r>
              <a:rPr lang="en-GB" sz="3200" b="1" baseline="30000" dirty="0"/>
              <a:t>-4</a:t>
            </a:r>
          </a:p>
          <a:p>
            <a:pPr marL="514350" indent="-514350">
              <a:buAutoNum type="alphaLcParenR"/>
            </a:pPr>
            <a:endParaRPr lang="en-GB" sz="3200" b="1" baseline="30000" dirty="0"/>
          </a:p>
          <a:p>
            <a:pPr marL="514350" indent="-514350">
              <a:buAutoNum type="alphaLcParenR"/>
            </a:pPr>
            <a:endParaRPr lang="en-GB" sz="3200" b="1" baseline="30000" dirty="0"/>
          </a:p>
          <a:p>
            <a:pPr marL="514350" indent="-514350">
              <a:buAutoNum type="alphaLcParenR"/>
            </a:pPr>
            <a:r>
              <a:rPr lang="en-GB" sz="3200" b="1" dirty="0"/>
              <a:t> 8 x 10</a:t>
            </a:r>
            <a:r>
              <a:rPr lang="en-GB" sz="3200" b="1" baseline="30000" dirty="0"/>
              <a:t>-8</a:t>
            </a:r>
          </a:p>
          <a:p>
            <a:pPr marL="514350" indent="-514350">
              <a:buFontTx/>
              <a:buAutoNum type="alphaLcParenR"/>
            </a:pPr>
            <a:r>
              <a:rPr lang="en-GB" sz="3200" b="1" dirty="0"/>
              <a:t> 4 x 10</a:t>
            </a:r>
            <a:r>
              <a:rPr lang="en-GB" sz="3200" b="1" baseline="30000" dirty="0"/>
              <a:t>3</a:t>
            </a:r>
          </a:p>
          <a:p>
            <a:pPr marL="514350" indent="-514350">
              <a:buFontTx/>
              <a:buAutoNum type="alphaLcParenR"/>
            </a:pPr>
            <a:r>
              <a:rPr lang="en-GB" sz="3200" b="1" dirty="0"/>
              <a:t> 2.43 x 10</a:t>
            </a:r>
            <a:r>
              <a:rPr lang="en-GB" sz="3200" b="1" baseline="30000" dirty="0"/>
              <a:t>1</a:t>
            </a:r>
          </a:p>
          <a:p>
            <a:pPr marL="514350" indent="-514350">
              <a:buFontTx/>
              <a:buAutoNum type="alphaLcParenR"/>
            </a:pPr>
            <a:r>
              <a:rPr lang="en-GB" sz="3200" b="1" dirty="0"/>
              <a:t> 4 x 10</a:t>
            </a:r>
            <a:r>
              <a:rPr lang="en-GB" sz="3200" b="1" baseline="30000" dirty="0"/>
              <a:t>7</a:t>
            </a:r>
          </a:p>
          <a:p>
            <a:pPr marL="514350" indent="-514350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71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02507"/>
            <a:ext cx="9810206" cy="3212732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form </a:t>
            </a:r>
            <a:br>
              <a:rPr lang="en-GB" dirty="0"/>
            </a:br>
            <a:r>
              <a:rPr lang="en-GB" b="1" dirty="0"/>
              <a:t>Calculator</a:t>
            </a:r>
            <a:br>
              <a:rPr lang="en-GB" dirty="0"/>
            </a:br>
            <a:r>
              <a:rPr lang="en-GB" dirty="0"/>
              <a:t>Shift &gt; setup &gt; 7 (</a:t>
            </a:r>
            <a:r>
              <a:rPr lang="en-GB" dirty="0" err="1"/>
              <a:t>sci</a:t>
            </a:r>
            <a:r>
              <a:rPr lang="en-GB" dirty="0"/>
              <a:t> Mode)</a:t>
            </a:r>
          </a:p>
        </p:txBody>
      </p:sp>
    </p:spTree>
    <p:extLst>
      <p:ext uri="{BB962C8B-B14F-4D97-AF65-F5344CB8AC3E}">
        <p14:creationId xmlns:p14="http://schemas.microsoft.com/office/powerpoint/2010/main" val="12642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standard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646" y="5246718"/>
            <a:ext cx="2100349" cy="831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7.59x10</a:t>
            </a:r>
            <a:endParaRPr lang="en-GB" sz="105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49534" y="5066608"/>
            <a:ext cx="374073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3</a:t>
            </a:r>
            <a:endParaRPr lang="en-GB" sz="105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108" y="2237511"/>
            <a:ext cx="2100349" cy="83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/>
              <a:t>2(x+3y)</a:t>
            </a:r>
            <a:endParaRPr lang="en-GB" sz="105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78925" y="3146369"/>
            <a:ext cx="2644139" cy="83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/>
              <a:t>y=</a:t>
            </a:r>
            <a:r>
              <a:rPr lang="en-GB" sz="4000" dirty="0" err="1"/>
              <a:t>mx+c</a:t>
            </a:r>
            <a:endParaRPr lang="en-GB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21389" y="5662354"/>
            <a:ext cx="2644139" cy="83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/>
              <a:t>V=</a:t>
            </a:r>
            <a:r>
              <a:rPr lang="el-GR" sz="4000" dirty="0"/>
              <a:t>π</a:t>
            </a:r>
            <a:r>
              <a:rPr lang="en-GB" sz="4000" dirty="0"/>
              <a:t>r h </a:t>
            </a:r>
            <a:endParaRPr lang="en-GB" sz="10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01499" y="5573686"/>
            <a:ext cx="374073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2</a:t>
            </a:r>
            <a:endParaRPr lang="en-GB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878830" y="4361414"/>
                <a:ext cx="2644139" cy="831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30" y="4361414"/>
                <a:ext cx="2644139" cy="8312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8420100" y="2665613"/>
            <a:ext cx="2100349" cy="83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/>
              <a:t>2.78x10</a:t>
            </a:r>
            <a:endParaRPr lang="en-GB" sz="105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77795" y="2473036"/>
            <a:ext cx="753689" cy="519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-5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1877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89" y="174979"/>
            <a:ext cx="6061178" cy="2503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21" y="2803173"/>
            <a:ext cx="3850051" cy="373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3243" y="365763"/>
            <a:ext cx="4467497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sz="3200" b="1" dirty="0"/>
              <a:t> 2.5185 x 10</a:t>
            </a:r>
            <a:r>
              <a:rPr lang="en-GB" sz="3200" b="1" baseline="30000" dirty="0"/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3200" b="1" dirty="0"/>
              <a:t> 1.16 x 10</a:t>
            </a:r>
            <a:r>
              <a:rPr lang="en-GB" sz="3200" b="1" baseline="30000" dirty="0"/>
              <a:t>-6</a:t>
            </a:r>
            <a:r>
              <a:rPr lang="en-GB" sz="3200" b="1" dirty="0"/>
              <a:t> (3sf)</a:t>
            </a:r>
            <a:endParaRPr lang="en-GB" sz="3200" b="1" baseline="30000" dirty="0"/>
          </a:p>
          <a:p>
            <a:pPr marL="571500" indent="-571500">
              <a:buFont typeface="+mj-lt"/>
              <a:buAutoNum type="romanLcPeriod"/>
            </a:pPr>
            <a:endParaRPr lang="en-GB" sz="3200" b="1" dirty="0"/>
          </a:p>
          <a:p>
            <a:pPr marL="571500" indent="-571500">
              <a:buFont typeface="+mj-lt"/>
              <a:buAutoNum type="romanLcPeriod"/>
            </a:pPr>
            <a:r>
              <a:rPr lang="en-GB" sz="3200" b="1" dirty="0"/>
              <a:t> 9.95 x 10</a:t>
            </a:r>
            <a:r>
              <a:rPr lang="en-GB" sz="3200" b="1" baseline="30000" dirty="0"/>
              <a:t>9</a:t>
            </a:r>
            <a:r>
              <a:rPr lang="en-GB" sz="3200" b="1" dirty="0"/>
              <a:t> (3sf)</a:t>
            </a:r>
            <a:endParaRPr lang="en-GB" sz="3200" b="1" baseline="30000" dirty="0"/>
          </a:p>
          <a:p>
            <a:pPr marL="514350" indent="-514350"/>
            <a:endParaRPr lang="en-GB" sz="32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441265" y="3997237"/>
            <a:ext cx="446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GB" sz="4800" b="1" dirty="0"/>
              <a:t>P = 4.9 x 10</a:t>
            </a:r>
            <a:r>
              <a:rPr lang="en-GB" sz="4800" b="1" baseline="30000" dirty="0"/>
              <a:t>-5</a:t>
            </a:r>
            <a:r>
              <a:rPr lang="en-GB" sz="4800" b="1" dirty="0"/>
              <a:t>  (2sf)</a:t>
            </a:r>
            <a:endParaRPr lang="en-GB" sz="4800" b="1" baseline="30000" dirty="0"/>
          </a:p>
          <a:p>
            <a:pPr marL="514350" indent="-514350" algn="ctr">
              <a:buAutoNum type="alphaLcParenR"/>
            </a:pPr>
            <a:endParaRPr lang="en-GB" sz="3200" b="1" dirty="0"/>
          </a:p>
          <a:p>
            <a:pPr marL="514350" indent="-514350" algn="ctr"/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37803" y="2207623"/>
            <a:ext cx="344859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Form by K </a:t>
            </a:r>
            <a:r>
              <a:rPr lang="en-GB" dirty="0" err="1"/>
              <a:t>Islania</a:t>
            </a:r>
            <a:r>
              <a:rPr lang="en-GB" dirty="0"/>
              <a:t> (2017) of </a:t>
            </a:r>
            <a:r>
              <a:rPr lang="en-GB" dirty="0">
                <a:hlinkClick r:id="rId2"/>
              </a:rPr>
              <a:t>English Martyrs’ Catholic School. </a:t>
            </a:r>
            <a:r>
              <a:rPr lang="en-GB" dirty="0"/>
              <a:t>This work is licensed under a </a:t>
            </a:r>
            <a:r>
              <a:rPr lang="en-GB" dirty="0">
                <a:hlinkClick r:id="rId3"/>
              </a:rPr>
              <a:t>Creative Commons Attribution 4.0 International License</a:t>
            </a:r>
            <a:r>
              <a:rPr lang="en-GB" dirty="0"/>
              <a:t>.</a:t>
            </a:r>
          </a:p>
        </p:txBody>
      </p:sp>
      <p:pic>
        <p:nvPicPr>
          <p:cNvPr id="1028" name="Picture 4" descr="Creative Commons Lic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05" y="1366839"/>
            <a:ext cx="187918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use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4099" y="3664643"/>
            <a:ext cx="9271000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/>
              <a:t>42,000,000,000,000,000,000</a:t>
            </a:r>
            <a:endParaRPr lang="en-GB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4099" y="4398934"/>
            <a:ext cx="9271000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42 Quintillion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255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use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1" b="90000" l="5926" r="93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2716184"/>
            <a:ext cx="336665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2700944"/>
            <a:ext cx="2758440" cy="27584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07577" y="1679034"/>
            <a:ext cx="4057651" cy="3626526"/>
            <a:chOff x="3816927" y="2752900"/>
            <a:chExt cx="4057651" cy="36265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48" b="95944" l="1000" r="99625">
                          <a14:foregroundMark x1="20875" y1="55944" x2="25813" y2="29231"/>
                          <a14:foregroundMark x1="38750" y1="25944" x2="90375" y2="55524"/>
                          <a14:foregroundMark x1="21188" y1="58182" x2="88375" y2="56294"/>
                          <a14:foregroundMark x1="12625" y1="27413" x2="35750" y2="11119"/>
                          <a14:foregroundMark x1="38438" y1="11119" x2="76813" y2="17413"/>
                          <a14:foregroundMark x1="79125" y1="61818" x2="48000" y2="72587"/>
                          <a14:foregroundMark x1="37438" y1="73357" x2="11938" y2="47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927" y="2752900"/>
              <a:ext cx="4057651" cy="3626526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165702" y="3940688"/>
              <a:ext cx="3283899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6600" b="1" dirty="0">
                  <a:solidFill>
                    <a:schemeClr val="bg1"/>
                  </a:solidFill>
                </a:rPr>
                <a:t>&amp;#*?!@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25" y="1525210"/>
            <a:ext cx="3934176" cy="39341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738551" y="5550921"/>
            <a:ext cx="4558303" cy="1307079"/>
            <a:chOff x="7843406" y="3062580"/>
            <a:chExt cx="4558303" cy="130707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843406" y="3062580"/>
              <a:ext cx="4348594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42,000,000,</a:t>
              </a:r>
              <a:endParaRPr lang="en-GB" sz="1400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 rot="1301667">
              <a:off x="11522654" y="3142045"/>
              <a:ext cx="877396" cy="9015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</a:t>
              </a:r>
              <a:endParaRPr lang="en-GB" sz="1400" dirty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 rot="2965718">
              <a:off x="11908618" y="3693982"/>
              <a:ext cx="566762" cy="419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</a:t>
              </a:r>
              <a:endParaRPr lang="en-GB" sz="1400" dirty="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 rot="4472986">
              <a:off x="11996145" y="4030294"/>
              <a:ext cx="391708" cy="2870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8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of standard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Count the number of 0’s at the end of the number OR after the decimal point (18)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Using 42 Quintillion as an example, write 4.2 down followed by x10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Then for the power, use the number of 0’s counted PLUS how many number’s are after the point in 4.2, in this case, 1 (the number 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should now have: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4099" y="4535286"/>
            <a:ext cx="9271000" cy="1250257"/>
            <a:chOff x="1624099" y="4535286"/>
            <a:chExt cx="9271000" cy="125025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624099" y="472509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4.2x10</a:t>
              </a:r>
              <a:endParaRPr lang="en-GB" sz="14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7095951" y="453528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19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6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501949" y="3168188"/>
            <a:ext cx="9271000" cy="1250257"/>
            <a:chOff x="1624099" y="4535286"/>
            <a:chExt cx="9271000" cy="125025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624099" y="472509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2.8x10</a:t>
              </a:r>
              <a:endParaRPr lang="en-GB" sz="14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7095951" y="453528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3</a:t>
              </a:r>
              <a:endParaRPr lang="en-GB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3719" y="3168188"/>
            <a:ext cx="9271000" cy="1250257"/>
            <a:chOff x="1624099" y="4535286"/>
            <a:chExt cx="9271000" cy="1250257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624099" y="472509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3.7x10</a:t>
              </a:r>
              <a:endParaRPr lang="en-GB" sz="1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7095951" y="453528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4</a:t>
              </a:r>
              <a:endParaRPr lang="en-GB" sz="105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252536" y="2472516"/>
            <a:ext cx="3633701" cy="252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300" dirty="0"/>
              <a:t>+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83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495771" y="1465271"/>
            <a:ext cx="12313582" cy="1258671"/>
            <a:chOff x="-1273349" y="3159774"/>
            <a:chExt cx="12313582" cy="1258671"/>
          </a:xfrm>
        </p:grpSpPr>
        <p:grpSp>
          <p:nvGrpSpPr>
            <p:cNvPr id="3" name="Group 2"/>
            <p:cNvGrpSpPr/>
            <p:nvPr/>
          </p:nvGrpSpPr>
          <p:grpSpPr>
            <a:xfrm>
              <a:off x="-1273349" y="3168188"/>
              <a:ext cx="9271000" cy="1250257"/>
              <a:chOff x="1624099" y="4535286"/>
              <a:chExt cx="9271000" cy="1250257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624099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2.8x10</a:t>
                </a:r>
                <a:endParaRPr lang="en-GB" sz="1400" dirty="0"/>
              </a:p>
            </p:txBody>
          </p:sp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95951" y="4535286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3</a:t>
                </a:r>
                <a:endParaRPr lang="en-GB" sz="105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69233" y="3159774"/>
              <a:ext cx="9271000" cy="1250257"/>
              <a:chOff x="1624099" y="4535286"/>
              <a:chExt cx="9271000" cy="1250257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24099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3.7x10</a:t>
                </a:r>
                <a:endParaRPr lang="en-GB" sz="1400" dirty="0"/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95951" y="4535286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4</a:t>
                </a:r>
                <a:endParaRPr lang="en-GB" sz="1050" dirty="0"/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363719" y="3357994"/>
              <a:ext cx="1045178" cy="8854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+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14375" y="2451735"/>
            <a:ext cx="10820400" cy="596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GB" i="1" dirty="0"/>
              <a:t>Convert Standard Form to ordinary numbers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30607" y="3370538"/>
            <a:ext cx="3582165" cy="2622918"/>
            <a:chOff x="3777301" y="3370538"/>
            <a:chExt cx="3582165" cy="2622918"/>
          </a:xfrm>
        </p:grpSpPr>
        <p:grpSp>
          <p:nvGrpSpPr>
            <p:cNvPr id="24" name="Group 23"/>
            <p:cNvGrpSpPr/>
            <p:nvPr/>
          </p:nvGrpSpPr>
          <p:grpSpPr>
            <a:xfrm>
              <a:off x="3976081" y="3370538"/>
              <a:ext cx="3383385" cy="1741371"/>
              <a:chOff x="1953268" y="3370538"/>
              <a:chExt cx="3383385" cy="1741371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53268" y="4051459"/>
                <a:ext cx="3383385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2,800</a:t>
                </a:r>
                <a:endParaRPr lang="en-GB" sz="1400" dirty="0"/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255359" y="3370538"/>
                <a:ext cx="242927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37,000</a:t>
                </a:r>
                <a:endParaRPr lang="en-GB" sz="1400" dirty="0"/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265413" y="3684919"/>
                <a:ext cx="1045178" cy="885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+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953268" y="4916558"/>
                <a:ext cx="3357323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3777301" y="4933006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39,800</a:t>
              </a:r>
              <a:endParaRPr lang="en-GB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18663" y="3845171"/>
            <a:ext cx="3383385" cy="1255452"/>
            <a:chOff x="7018663" y="3845171"/>
            <a:chExt cx="3383385" cy="1255452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7018663" y="4040173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b="1" dirty="0"/>
                <a:t>3.98x10</a:t>
              </a:r>
              <a:endParaRPr lang="en-GB" sz="1400" b="1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9633931" y="3845171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b="1" dirty="0"/>
                <a:t>4</a:t>
              </a:r>
              <a:endParaRPr lang="en-GB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5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501949" y="3168188"/>
            <a:ext cx="9271000" cy="1250257"/>
            <a:chOff x="1624099" y="4535286"/>
            <a:chExt cx="9271000" cy="125025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624099" y="472509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1.5x10</a:t>
              </a:r>
              <a:endParaRPr lang="en-GB" sz="14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7095951" y="453528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4</a:t>
              </a:r>
              <a:endParaRPr lang="en-GB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3719" y="3168188"/>
            <a:ext cx="9271000" cy="1250257"/>
            <a:chOff x="1624099" y="4535286"/>
            <a:chExt cx="9271000" cy="1250257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624099" y="4725093"/>
              <a:ext cx="9271000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8.3x10</a:t>
              </a:r>
              <a:endParaRPr lang="en-GB" sz="1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7095951" y="4535286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252536" y="2472516"/>
            <a:ext cx="3633701" cy="252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300" dirty="0"/>
              <a:t>+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269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495771" y="1465271"/>
            <a:ext cx="12313582" cy="1258671"/>
            <a:chOff x="-1273349" y="3159774"/>
            <a:chExt cx="12313582" cy="1258671"/>
          </a:xfrm>
        </p:grpSpPr>
        <p:grpSp>
          <p:nvGrpSpPr>
            <p:cNvPr id="3" name="Group 2"/>
            <p:cNvGrpSpPr/>
            <p:nvPr/>
          </p:nvGrpSpPr>
          <p:grpSpPr>
            <a:xfrm>
              <a:off x="-1273349" y="3168188"/>
              <a:ext cx="9271000" cy="1250257"/>
              <a:chOff x="1624099" y="4535286"/>
              <a:chExt cx="9271000" cy="1250257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624099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1.5x10</a:t>
                </a:r>
                <a:endParaRPr lang="en-GB" sz="1400" dirty="0"/>
              </a:p>
            </p:txBody>
          </p:sp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95951" y="4535286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4</a:t>
                </a:r>
                <a:endParaRPr lang="en-GB" sz="105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69233" y="3159774"/>
              <a:ext cx="9271000" cy="1250257"/>
              <a:chOff x="1624099" y="4535286"/>
              <a:chExt cx="9271000" cy="1250257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24099" y="4725093"/>
                <a:ext cx="9271000" cy="1060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5400" dirty="0"/>
                  <a:t>8.3x10</a:t>
                </a:r>
                <a:endParaRPr lang="en-GB" sz="1400" dirty="0"/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95951" y="4535286"/>
                <a:ext cx="565266" cy="504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000" dirty="0"/>
                  <a:t>6</a:t>
                </a:r>
                <a:endParaRPr lang="en-GB" sz="1050" dirty="0"/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363719" y="3357994"/>
              <a:ext cx="1045178" cy="8854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+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14375" y="2451735"/>
            <a:ext cx="10820400" cy="596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2.   When changing powers, remember what moving the decimal point does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9898" y="3094272"/>
            <a:ext cx="3383385" cy="1225117"/>
            <a:chOff x="779898" y="3094272"/>
            <a:chExt cx="3383385" cy="1225117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779898" y="3258939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0.15x10</a:t>
              </a:r>
              <a:endParaRPr lang="en-GB" sz="1400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3410815" y="3094272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5</a:t>
              </a:r>
              <a:endParaRPr lang="en-GB" sz="10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898" y="4261333"/>
            <a:ext cx="3383385" cy="1257781"/>
            <a:chOff x="779898" y="4261333"/>
            <a:chExt cx="3383385" cy="1257781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79898" y="4458664"/>
              <a:ext cx="3383385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0.015x10</a:t>
              </a:r>
              <a:endParaRPr lang="en-GB" sz="1400" dirty="0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3597184" y="4261333"/>
              <a:ext cx="565266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6553" y="3076264"/>
            <a:ext cx="5197351" cy="1243125"/>
            <a:chOff x="5186475" y="3134185"/>
            <a:chExt cx="5197351" cy="1243125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186475" y="3316860"/>
              <a:ext cx="5031582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(0.015+8.3)x10</a:t>
              </a:r>
              <a:endParaRPr lang="en-GB" sz="1400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9611092" y="3134185"/>
              <a:ext cx="772734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6475" y="4124495"/>
            <a:ext cx="5031582" cy="1243125"/>
            <a:chOff x="5186475" y="3134185"/>
            <a:chExt cx="5031582" cy="1243125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186475" y="3316860"/>
              <a:ext cx="5031582" cy="1060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5400" dirty="0"/>
                <a:t>(8.315)x10</a:t>
              </a:r>
              <a:endParaRPr lang="en-GB" sz="1400" dirty="0"/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930036" y="3134185"/>
              <a:ext cx="772734" cy="50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/>
                <a:t>6</a:t>
              </a:r>
              <a:endParaRPr lang="en-GB" sz="105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553" y="5367620"/>
            <a:ext cx="10114250" cy="1309165"/>
            <a:chOff x="96553" y="5367620"/>
            <a:chExt cx="10114250" cy="1309165"/>
          </a:xfrm>
        </p:grpSpPr>
        <p:grpSp>
          <p:nvGrpSpPr>
            <p:cNvPr id="15" name="Group 14"/>
            <p:cNvGrpSpPr/>
            <p:nvPr/>
          </p:nvGrpSpPr>
          <p:grpSpPr>
            <a:xfrm>
              <a:off x="5179221" y="5367620"/>
              <a:ext cx="5031582" cy="1243125"/>
              <a:chOff x="5179221" y="5367620"/>
              <a:chExt cx="5031582" cy="124312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179221" y="5367620"/>
                <a:ext cx="5031582" cy="1243125"/>
                <a:chOff x="5186475" y="3134185"/>
                <a:chExt cx="5031582" cy="1243125"/>
              </a:xfrm>
            </p:grpSpPr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>
                <a:xfrm>
                  <a:off x="5186475" y="3316860"/>
                  <a:ext cx="5031582" cy="10604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GB" sz="5400" dirty="0"/>
                    <a:t>8.315x10</a:t>
                  </a:r>
                  <a:endParaRPr lang="en-GB" sz="1400" dirty="0"/>
                </a:p>
              </p:txBody>
            </p:sp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>
                <a:xfrm>
                  <a:off x="8770382" y="3134185"/>
                  <a:ext cx="772734" cy="50430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GB" sz="2000" dirty="0"/>
                    <a:t>6</a:t>
                  </a:r>
                  <a:endParaRPr lang="en-GB" sz="1050" dirty="0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096567" y="6484100"/>
                <a:ext cx="3357323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96553" y="6080520"/>
              <a:ext cx="5736450" cy="59626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Remember to check on your calculator!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1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1213</TotalTime>
  <Words>388</Words>
  <Application>Microsoft Office PowerPoint</Application>
  <PresentationFormat>Widescreen</PresentationFormat>
  <Paragraphs>155</Paragraphs>
  <Slides>21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Vapor Trail</vt:lpstr>
      <vt:lpstr>Standard form</vt:lpstr>
      <vt:lpstr>What is standard form?</vt:lpstr>
      <vt:lpstr>Why do we use it</vt:lpstr>
      <vt:lpstr>Why Do We use It</vt:lpstr>
      <vt:lpstr>Basics of standard form</vt:lpstr>
      <vt:lpstr>Addition</vt:lpstr>
      <vt:lpstr>Addition</vt:lpstr>
      <vt:lpstr>Addition</vt:lpstr>
      <vt:lpstr>Addition</vt:lpstr>
      <vt:lpstr>Subtraction</vt:lpstr>
      <vt:lpstr>Subtraction</vt:lpstr>
      <vt:lpstr>Questions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form  Calculator Shift &gt; setup &gt; 7 (sci Mode)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Stanard form</dc:title>
  <dc:creator>K Islania</dc:creator>
  <cp:lastModifiedBy>CTurner</cp:lastModifiedBy>
  <cp:revision>40</cp:revision>
  <dcterms:created xsi:type="dcterms:W3CDTF">2014-02-19T12:22:13Z</dcterms:created>
  <dcterms:modified xsi:type="dcterms:W3CDTF">2017-05-01T17:44:15Z</dcterms:modified>
</cp:coreProperties>
</file>